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EBAF7A-847A-4282-80AC-0A2F9DB98C28}" v="743" dt="2023-06-06T03:24:28.6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74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091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25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050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635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9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91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83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8127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308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306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806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>
                <a:cs typeface="Calibri Light"/>
              </a:rPr>
              <a:t>Részecskefizika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0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CAAF895-E0AC-4DC0-225E-30828B7B0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hu-HU" dirty="0">
                <a:cs typeface="Calibri Light"/>
              </a:rPr>
              <a:t>Alapvető kölcsönhatások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0743DFA-8C81-D2D7-0F0E-BBCA2B23E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sz="2000">
                <a:cs typeface="Calibri"/>
              </a:rPr>
              <a:t>Definíció: Mechanizmus, amellyel a részecskék kölcsönhatást gyakorolnak egymásra, és amely más kölcsönhatással nem magyarázható.</a:t>
            </a:r>
          </a:p>
          <a:p>
            <a:endParaRPr lang="hu-HU" sz="2000">
              <a:cs typeface="Calibri"/>
            </a:endParaRPr>
          </a:p>
          <a:p>
            <a:r>
              <a:rPr lang="hu-HU" sz="2000">
                <a:cs typeface="Calibri"/>
              </a:rPr>
              <a:t>Fajtái: Erős, gyenge, elektromágneses, gravitációs kölcsönhatás.</a:t>
            </a:r>
          </a:p>
          <a:p>
            <a:endParaRPr lang="hu-HU" sz="2000">
              <a:cs typeface="Calibri"/>
            </a:endParaRPr>
          </a:p>
          <a:p>
            <a:endParaRPr lang="hu-HU" sz="2000">
              <a:cs typeface="Calibri"/>
            </a:endParaRPr>
          </a:p>
        </p:txBody>
      </p:sp>
      <p:pic>
        <p:nvPicPr>
          <p:cNvPr id="4" name="Kép 4" descr="A képen csillag, éjszakai égbolt látható&#10;&#10;Automatikusan generált leírás">
            <a:extLst>
              <a:ext uri="{FF2B5EF4-FFF2-40B4-BE49-F238E27FC236}">
                <a16:creationId xmlns:a16="http://schemas.microsoft.com/office/drawing/2014/main" id="{8A82F44A-8776-C839-1C4F-440D3DB9E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367" y="2823846"/>
            <a:ext cx="4788505" cy="2478051"/>
          </a:xfrm>
          <a:prstGeom prst="rect">
            <a:avLst/>
          </a:prstGeom>
        </p:spPr>
      </p:pic>
      <p:sp>
        <p:nvSpPr>
          <p:cNvPr id="18" name="Freeform: Shape 12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103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B475F8-50AE-46A0-9943-B2B63183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F795D90-E42B-2AC6-6073-C24E506CC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5"/>
            <a:ext cx="6986015" cy="1776484"/>
          </a:xfrm>
        </p:spPr>
        <p:txBody>
          <a:bodyPr anchor="b">
            <a:normAutofit/>
          </a:bodyPr>
          <a:lstStyle/>
          <a:p>
            <a:r>
              <a:rPr lang="hu-HU" sz="5400">
                <a:cs typeface="Calibri Light"/>
              </a:rPr>
              <a:t>Erős kölcsönhatás</a:t>
            </a:r>
            <a:endParaRPr lang="hu-HU" sz="5400"/>
          </a:p>
        </p:txBody>
      </p:sp>
      <p:pic>
        <p:nvPicPr>
          <p:cNvPr id="6" name="Kép 6" descr="A képen csillag, sötét, serpenyő látható&#10;&#10;Automatikusan generált leírás">
            <a:extLst>
              <a:ext uri="{FF2B5EF4-FFF2-40B4-BE49-F238E27FC236}">
                <a16:creationId xmlns:a16="http://schemas.microsoft.com/office/drawing/2014/main" id="{F13FCB0A-0C94-0E7D-E02F-11C24B143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9409" y="339279"/>
            <a:ext cx="3532036" cy="1735644"/>
          </a:xfrm>
          <a:prstGeom prst="rect">
            <a:avLst/>
          </a:prstGeom>
        </p:spPr>
      </p:pic>
      <p:sp>
        <p:nvSpPr>
          <p:cNvPr id="13" name="sketch line">
            <a:extLst>
              <a:ext uri="{FF2B5EF4-FFF2-40B4-BE49-F238E27FC236}">
                <a16:creationId xmlns:a16="http://schemas.microsoft.com/office/drawing/2014/main" id="{75F6FDB4-2351-48C2-A863-2364A023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31569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977438C-7C72-5F19-5790-C0F7FFFE53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04819"/>
            <a:ext cx="6986016" cy="367214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sz="2200">
                <a:cs typeface="Calibri"/>
              </a:rPr>
              <a:t>Az erős kölcsönhatás tartja össze az atommagokat (p+ , n0 atommagba kötése, kvarkok összetartása)</a:t>
            </a:r>
          </a:p>
          <a:p>
            <a:r>
              <a:rPr lang="hu-HU" sz="2200">
                <a:cs typeface="Calibri"/>
              </a:rPr>
              <a:t>Ha az erős kölcsönhatás hirtelen eltűnne, a Nap elsötétülne, és minden életforma kihalna a Földön.</a:t>
            </a:r>
          </a:p>
          <a:p>
            <a:r>
              <a:rPr lang="hu-HU" sz="2200">
                <a:cs typeface="Calibri"/>
              </a:rPr>
              <a:t>Az atombombában magerő felszabadítása.</a:t>
            </a:r>
          </a:p>
        </p:txBody>
      </p:sp>
      <p:pic>
        <p:nvPicPr>
          <p:cNvPr id="4" name="Kép 4" descr="A képen szöveg, óra látható&#10;&#10;Automatikusan generált leírás">
            <a:extLst>
              <a:ext uri="{FF2B5EF4-FFF2-40B4-BE49-F238E27FC236}">
                <a16:creationId xmlns:a16="http://schemas.microsoft.com/office/drawing/2014/main" id="{8E679CEE-503D-23A0-CC3F-F733A851A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6165" y="2310086"/>
            <a:ext cx="2160250" cy="1890220"/>
          </a:xfrm>
          <a:prstGeom prst="rect">
            <a:avLst/>
          </a:prstGeom>
        </p:spPr>
      </p:pic>
      <p:pic>
        <p:nvPicPr>
          <p:cNvPr id="5" name="Kép 5" descr="A képen hidrogénbomba, homályos látható&#10;&#10;Automatikusan generált leírás">
            <a:extLst>
              <a:ext uri="{FF2B5EF4-FFF2-40B4-BE49-F238E27FC236}">
                <a16:creationId xmlns:a16="http://schemas.microsoft.com/office/drawing/2014/main" id="{241A1626-1828-70D0-25FF-7D04C9821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0941" y="4358181"/>
            <a:ext cx="2570699" cy="18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99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2931EBD-F432-0D27-DF7F-12D99594D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313" y="640080"/>
            <a:ext cx="5523378" cy="1481328"/>
          </a:xfrm>
        </p:spPr>
        <p:txBody>
          <a:bodyPr anchor="b">
            <a:normAutofit/>
          </a:bodyPr>
          <a:lstStyle/>
          <a:p>
            <a:r>
              <a:rPr lang="hu-HU" sz="5000" dirty="0">
                <a:cs typeface="Calibri Light"/>
              </a:rPr>
              <a:t>Gyenge kölcsönhatás</a:t>
            </a:r>
            <a:endParaRPr lang="hu-HU" sz="5000" dirty="0"/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8BB44D5-5DEC-D7D2-7E83-68582B717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sz="1900" dirty="0">
                <a:cs typeface="Calibri"/>
              </a:rPr>
              <a:t>A </a:t>
            </a:r>
            <a:r>
              <a:rPr lang="hu-HU" sz="1900" dirty="0">
                <a:latin typeface="Calibri"/>
                <a:cs typeface="Calibri"/>
              </a:rPr>
              <a:t>g</a:t>
            </a:r>
            <a:r>
              <a:rPr lang="hu-HU" sz="1900" dirty="0">
                <a:latin typeface="Calibri Light"/>
                <a:cs typeface="Calibri Light"/>
              </a:rPr>
              <a:t>yenge kölcsönhatás irányítja a radioaktív bomlások bizonyos fajtáit.</a:t>
            </a:r>
            <a:endParaRPr lang="hu-HU" sz="1900" dirty="0">
              <a:latin typeface="Calibri" panose="020F0502020204030204"/>
              <a:cs typeface="Calibri"/>
            </a:endParaRPr>
          </a:p>
          <a:p>
            <a:r>
              <a:rPr lang="hu-HU" sz="1900">
                <a:latin typeface="Calibri Light"/>
                <a:cs typeface="Calibri Light"/>
              </a:rPr>
              <a:t>Gyógyításban: radioaktív jódot használnak a pajzsmirigy daganatainak elpusztítására.</a:t>
            </a:r>
          </a:p>
          <a:p>
            <a:r>
              <a:rPr lang="hu-HU" sz="1900">
                <a:latin typeface="Calibri Light"/>
                <a:cs typeface="Calibri Light"/>
              </a:rPr>
              <a:t>A radioaktív bomlások energiája halálos is lehet (Csernobil).</a:t>
            </a:r>
          </a:p>
          <a:p>
            <a:r>
              <a:rPr lang="hu-HU" sz="1900">
                <a:latin typeface="Calibri Light"/>
                <a:cs typeface="Calibri Light"/>
              </a:rPr>
              <a:t>Radioaktív hő keletkezése.</a:t>
            </a:r>
          </a:p>
          <a:p>
            <a:r>
              <a:rPr lang="hu-HU" sz="1900">
                <a:latin typeface="Calibri Light"/>
                <a:cs typeface="Calibri Light"/>
              </a:rPr>
              <a:t>Radioaktív hulladék keletkezés, mint a nukleáris fegyvergyártás és az atomerőművek mellékterméke, és több millió éven keresztül ártalmas marad.</a:t>
            </a:r>
          </a:p>
        </p:txBody>
      </p:sp>
      <p:pic>
        <p:nvPicPr>
          <p:cNvPr id="5" name="Kép 5" descr="A képen vektorgrafika, névjegykártya látható&#10;&#10;Automatikusan generált leírás">
            <a:extLst>
              <a:ext uri="{FF2B5EF4-FFF2-40B4-BE49-F238E27FC236}">
                <a16:creationId xmlns:a16="http://schemas.microsoft.com/office/drawing/2014/main" id="{49277DE9-681B-766B-4C27-064136529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798133"/>
            <a:ext cx="5458968" cy="326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421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1AF017-741B-4CC0-B7C2-C9B94E5B8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5FC9E5C3-B8DC-4532-8C1F-4D5331C6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3863975" y="-12"/>
            <a:ext cx="8328026" cy="685799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30E1BAA-A5BB-AFF5-443F-1EB362131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3337" y="469448"/>
            <a:ext cx="5256213" cy="539750"/>
          </a:xfrm>
        </p:spPr>
        <p:txBody>
          <a:bodyPr anchor="t">
            <a:normAutofit/>
          </a:bodyPr>
          <a:lstStyle/>
          <a:p>
            <a:r>
              <a:rPr lang="hu-HU" sz="2200">
                <a:cs typeface="Calibri Light"/>
              </a:rPr>
              <a:t>Elektromágneses erő</a:t>
            </a:r>
            <a:endParaRPr lang="hu-HU" sz="2200"/>
          </a:p>
        </p:txBody>
      </p:sp>
      <p:pic>
        <p:nvPicPr>
          <p:cNvPr id="4" name="Kép 4" descr="A képen éjszaka, számos látható&#10;&#10;Automatikusan generált leírás">
            <a:extLst>
              <a:ext uri="{FF2B5EF4-FFF2-40B4-BE49-F238E27FC236}">
                <a16:creationId xmlns:a16="http://schemas.microsoft.com/office/drawing/2014/main" id="{8D9B37B6-14B5-AB1E-3B92-6C1C1D0A92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61" r="4" b="4"/>
          <a:stretch/>
        </p:blipFill>
        <p:spPr>
          <a:xfrm>
            <a:off x="550862" y="551479"/>
            <a:ext cx="5256213" cy="27900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7FEA9907-F94D-EA2B-4C99-D81714A08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3338" y="2059200"/>
            <a:ext cx="5256214" cy="42767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sz="2000" dirty="0">
                <a:solidFill>
                  <a:schemeClr val="tx1">
                    <a:alpha val="60000"/>
                  </a:schemeClr>
                </a:solidFill>
                <a:cs typeface="Calibri"/>
              </a:rPr>
              <a:t>Formái: elektromosság, mágnesesség, és a fény.</a:t>
            </a:r>
          </a:p>
          <a:p>
            <a:r>
              <a:rPr lang="hu-HU" sz="2000" dirty="0">
                <a:solidFill>
                  <a:schemeClr val="tx1">
                    <a:alpha val="60000"/>
                  </a:schemeClr>
                </a:solidFill>
                <a:cs typeface="Calibri"/>
              </a:rPr>
              <a:t>Ez  az erő köti az elektronokat az atommaghoz. Elektromosan töltött részecskék között lép fel.</a:t>
            </a:r>
          </a:p>
          <a:p>
            <a:r>
              <a:rPr lang="hu-HU" sz="2000">
                <a:solidFill>
                  <a:schemeClr val="tx1">
                    <a:alpha val="60000"/>
                  </a:schemeClr>
                </a:solidFill>
                <a:cs typeface="Calibri"/>
              </a:rPr>
              <a:t>Az elektromágneses erő világítja be a városainkat, és működteti eszközeinket.</a:t>
            </a:r>
          </a:p>
        </p:txBody>
      </p:sp>
      <p:pic>
        <p:nvPicPr>
          <p:cNvPr id="5" name="Kép 5">
            <a:extLst>
              <a:ext uri="{FF2B5EF4-FFF2-40B4-BE49-F238E27FC236}">
                <a16:creationId xmlns:a16="http://schemas.microsoft.com/office/drawing/2014/main" id="{851FFBD1-756E-3A2C-A9BD-A9BDA7F48B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632"/>
          <a:stretch/>
        </p:blipFill>
        <p:spPr>
          <a:xfrm>
            <a:off x="550862" y="3518725"/>
            <a:ext cx="5256000" cy="27900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6558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94842B0-684D-44CC-B4BC-D13331CFD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A63DCB6-EE0D-D3DE-B899-677F2BC2B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hu-HU" sz="6600">
                <a:cs typeface="Calibri Light"/>
              </a:rPr>
              <a:t>Gravitációs erő</a:t>
            </a:r>
            <a:endParaRPr lang="hu-HU" sz="660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4C2A3DC3-F495-4B99-9FF3-3FB30D632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CBA674-54AE-8E18-89E2-721F51B2C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sz="2200">
                <a:cs typeface="Calibri"/>
              </a:rPr>
              <a:t>A gravitációs erő tartja pályájukon a bolygókat, és köti össze a galaxisokat.</a:t>
            </a:r>
          </a:p>
          <a:p>
            <a:r>
              <a:rPr lang="hu-HU" sz="2200">
                <a:cs typeface="Calibri"/>
              </a:rPr>
              <a:t>A Föld gravitációs tere nélkül az űrbe repülnénk, a Nap felrobbanna, mivel a magerőt nem kompenzálná semmilyen erő.</a:t>
            </a:r>
          </a:p>
          <a:p>
            <a:r>
              <a:rPr lang="hu-HU" sz="2200">
                <a:cs typeface="Calibri"/>
              </a:rPr>
              <a:t>Sem galaxisok, sem bolygók,  de  még két atom sem tudna összeállni.</a:t>
            </a:r>
          </a:p>
          <a:p>
            <a:endParaRPr lang="hu-HU" sz="2200">
              <a:cs typeface="Calibri"/>
            </a:endParaRPr>
          </a:p>
        </p:txBody>
      </p:sp>
      <p:pic>
        <p:nvPicPr>
          <p:cNvPr id="4" name="Kép 4" descr="A képen lámpa, kék, sötét látható&#10;&#10;Automatikusan generált leírás">
            <a:extLst>
              <a:ext uri="{FF2B5EF4-FFF2-40B4-BE49-F238E27FC236}">
                <a16:creationId xmlns:a16="http://schemas.microsoft.com/office/drawing/2014/main" id="{3EB15929-61FE-A0D3-6735-6AAAF01F84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21" r="12000" b="3"/>
          <a:stretch/>
        </p:blipFill>
        <p:spPr>
          <a:xfrm>
            <a:off x="8156454" y="-7"/>
            <a:ext cx="4035547" cy="4178808"/>
          </a:xfrm>
          <a:custGeom>
            <a:avLst/>
            <a:gdLst/>
            <a:ahLst/>
            <a:cxnLst/>
            <a:rect l="l" t="t" r="r" b="b"/>
            <a:pathLst>
              <a:path w="4035547" h="4178808">
                <a:moveTo>
                  <a:pt x="14988" y="0"/>
                </a:moveTo>
                <a:lnTo>
                  <a:pt x="4035547" y="0"/>
                </a:lnTo>
                <a:lnTo>
                  <a:pt x="4035547" y="4161794"/>
                </a:lnTo>
                <a:lnTo>
                  <a:pt x="3918602" y="4164199"/>
                </a:lnTo>
                <a:cubicBezTo>
                  <a:pt x="3673497" y="4178956"/>
                  <a:pt x="3428120" y="4172295"/>
                  <a:pt x="3183014" y="4175560"/>
                </a:cubicBezTo>
                <a:cubicBezTo>
                  <a:pt x="2855121" y="4180001"/>
                  <a:pt x="2527499" y="4168639"/>
                  <a:pt x="2199742" y="4167595"/>
                </a:cubicBezTo>
                <a:cubicBezTo>
                  <a:pt x="2132562" y="4167334"/>
                  <a:pt x="2065110" y="4170729"/>
                  <a:pt x="1998202" y="4175952"/>
                </a:cubicBezTo>
                <a:cubicBezTo>
                  <a:pt x="1905507" y="4183005"/>
                  <a:pt x="1814033" y="4174124"/>
                  <a:pt x="1722153" y="4165766"/>
                </a:cubicBezTo>
                <a:cubicBezTo>
                  <a:pt x="1611407" y="4155711"/>
                  <a:pt x="1500933" y="4164591"/>
                  <a:pt x="1390867" y="4176214"/>
                </a:cubicBezTo>
                <a:lnTo>
                  <a:pt x="1348076" y="4178808"/>
                </a:lnTo>
                <a:lnTo>
                  <a:pt x="597587" y="4178808"/>
                </a:lnTo>
                <a:lnTo>
                  <a:pt x="507890" y="4175773"/>
                </a:lnTo>
                <a:cubicBezTo>
                  <a:pt x="403218" y="4174810"/>
                  <a:pt x="298546" y="4175691"/>
                  <a:pt x="193840" y="4176214"/>
                </a:cubicBezTo>
                <a:lnTo>
                  <a:pt x="2757" y="4175742"/>
                </a:lnTo>
                <a:lnTo>
                  <a:pt x="2810" y="4034870"/>
                </a:lnTo>
                <a:cubicBezTo>
                  <a:pt x="5629" y="3979851"/>
                  <a:pt x="10539" y="3924896"/>
                  <a:pt x="15416" y="3870068"/>
                </a:cubicBezTo>
                <a:cubicBezTo>
                  <a:pt x="23018" y="3799731"/>
                  <a:pt x="25045" y="3728899"/>
                  <a:pt x="21498" y="3658244"/>
                </a:cubicBezTo>
                <a:cubicBezTo>
                  <a:pt x="17063" y="3602147"/>
                  <a:pt x="10095" y="3546050"/>
                  <a:pt x="8828" y="3489953"/>
                </a:cubicBezTo>
                <a:cubicBezTo>
                  <a:pt x="6548" y="3389688"/>
                  <a:pt x="7434" y="3289424"/>
                  <a:pt x="13262" y="3189160"/>
                </a:cubicBezTo>
                <a:cubicBezTo>
                  <a:pt x="16176" y="3138901"/>
                  <a:pt x="20864" y="3089150"/>
                  <a:pt x="22891" y="3038510"/>
                </a:cubicBezTo>
                <a:cubicBezTo>
                  <a:pt x="24918" y="2987870"/>
                  <a:pt x="28973" y="2936723"/>
                  <a:pt x="17444" y="2887098"/>
                </a:cubicBezTo>
                <a:cubicBezTo>
                  <a:pt x="-2068" y="2802699"/>
                  <a:pt x="12249" y="2718680"/>
                  <a:pt x="16430" y="2634534"/>
                </a:cubicBezTo>
                <a:cubicBezTo>
                  <a:pt x="18964" y="2582244"/>
                  <a:pt x="34168" y="2528685"/>
                  <a:pt x="20738" y="2477919"/>
                </a:cubicBezTo>
                <a:cubicBezTo>
                  <a:pt x="-421" y="2398342"/>
                  <a:pt x="13389" y="2320415"/>
                  <a:pt x="20738" y="2242107"/>
                </a:cubicBezTo>
                <a:cubicBezTo>
                  <a:pt x="29213" y="2168001"/>
                  <a:pt x="27718" y="2093082"/>
                  <a:pt x="16303" y="2019369"/>
                </a:cubicBezTo>
                <a:cubicBezTo>
                  <a:pt x="1986" y="1946239"/>
                  <a:pt x="1986" y="1871028"/>
                  <a:pt x="16303" y="1797899"/>
                </a:cubicBezTo>
                <a:cubicBezTo>
                  <a:pt x="28162" y="1737537"/>
                  <a:pt x="29530" y="1675589"/>
                  <a:pt x="20357" y="1614758"/>
                </a:cubicBezTo>
                <a:cubicBezTo>
                  <a:pt x="14149" y="1571226"/>
                  <a:pt x="3000" y="1527947"/>
                  <a:pt x="1480" y="1484415"/>
                </a:cubicBezTo>
                <a:cubicBezTo>
                  <a:pt x="-1662" y="1393377"/>
                  <a:pt x="200" y="1302238"/>
                  <a:pt x="7055" y="1211417"/>
                </a:cubicBezTo>
                <a:cubicBezTo>
                  <a:pt x="15036" y="1107980"/>
                  <a:pt x="30366" y="1004923"/>
                  <a:pt x="19724" y="900725"/>
                </a:cubicBezTo>
                <a:cubicBezTo>
                  <a:pt x="16050" y="864934"/>
                  <a:pt x="8575" y="829270"/>
                  <a:pt x="7815" y="793353"/>
                </a:cubicBezTo>
                <a:cubicBezTo>
                  <a:pt x="6168" y="726087"/>
                  <a:pt x="5407" y="659710"/>
                  <a:pt x="9208" y="590286"/>
                </a:cubicBezTo>
                <a:cubicBezTo>
                  <a:pt x="13009" y="520863"/>
                  <a:pt x="27452" y="450424"/>
                  <a:pt x="17697" y="382270"/>
                </a:cubicBezTo>
                <a:cubicBezTo>
                  <a:pt x="7941" y="314115"/>
                  <a:pt x="14276" y="247103"/>
                  <a:pt x="20611" y="180218"/>
                </a:cubicBezTo>
                <a:cubicBezTo>
                  <a:pt x="23652" y="148426"/>
                  <a:pt x="25711" y="116982"/>
                  <a:pt x="25156" y="85665"/>
                </a:cubicBezTo>
                <a:close/>
              </a:path>
            </a:pathLst>
          </a:custGeom>
        </p:spPr>
      </p:pic>
      <p:pic>
        <p:nvPicPr>
          <p:cNvPr id="5" name="Kép 5" descr="A képen csillag, sötét látható&#10;&#10;Automatikusan generált leírás">
            <a:extLst>
              <a:ext uri="{FF2B5EF4-FFF2-40B4-BE49-F238E27FC236}">
                <a16:creationId xmlns:a16="http://schemas.microsoft.com/office/drawing/2014/main" id="{4E8F98D0-E9A8-0457-FCED-F33801BF2E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059" r="-3" b="17931"/>
          <a:stretch/>
        </p:blipFill>
        <p:spPr>
          <a:xfrm>
            <a:off x="8144356" y="4267201"/>
            <a:ext cx="4047645" cy="2590808"/>
          </a:xfrm>
          <a:custGeom>
            <a:avLst/>
            <a:gdLst/>
            <a:ahLst/>
            <a:cxnLst/>
            <a:rect l="l" t="t" r="r" b="b"/>
            <a:pathLst>
              <a:path w="4047645" h="2495811">
                <a:moveTo>
                  <a:pt x="2441891" y="4"/>
                </a:moveTo>
                <a:cubicBezTo>
                  <a:pt x="2489381" y="-78"/>
                  <a:pt x="2536882" y="1163"/>
                  <a:pt x="2584383" y="4428"/>
                </a:cubicBezTo>
                <a:cubicBezTo>
                  <a:pt x="2744314" y="17813"/>
                  <a:pt x="2904989" y="21079"/>
                  <a:pt x="3065367" y="14222"/>
                </a:cubicBezTo>
                <a:cubicBezTo>
                  <a:pt x="3194244" y="5694"/>
                  <a:pt x="3323514" y="4206"/>
                  <a:pt x="3452568" y="9782"/>
                </a:cubicBezTo>
                <a:cubicBezTo>
                  <a:pt x="3572813" y="16442"/>
                  <a:pt x="3693059" y="23233"/>
                  <a:pt x="3813712" y="19315"/>
                </a:cubicBezTo>
                <a:cubicBezTo>
                  <a:pt x="3861755" y="17748"/>
                  <a:pt x="3909121" y="15789"/>
                  <a:pt x="3956758" y="13177"/>
                </a:cubicBezTo>
                <a:lnTo>
                  <a:pt x="4047645" y="9696"/>
                </a:lnTo>
                <a:lnTo>
                  <a:pt x="4047645" y="2495811"/>
                </a:lnTo>
                <a:lnTo>
                  <a:pt x="28177" y="2495811"/>
                </a:lnTo>
                <a:lnTo>
                  <a:pt x="28782" y="2485852"/>
                </a:lnTo>
                <a:cubicBezTo>
                  <a:pt x="31911" y="2365446"/>
                  <a:pt x="35027" y="2245002"/>
                  <a:pt x="38157" y="2124521"/>
                </a:cubicBezTo>
                <a:cubicBezTo>
                  <a:pt x="38284" y="2119444"/>
                  <a:pt x="39171" y="2114494"/>
                  <a:pt x="39171" y="2109417"/>
                </a:cubicBezTo>
                <a:cubicBezTo>
                  <a:pt x="48166" y="1995573"/>
                  <a:pt x="53107" y="1881729"/>
                  <a:pt x="18899" y="1770550"/>
                </a:cubicBezTo>
                <a:cubicBezTo>
                  <a:pt x="15871" y="1760104"/>
                  <a:pt x="14262" y="1749304"/>
                  <a:pt x="14084" y="1738440"/>
                </a:cubicBezTo>
                <a:cubicBezTo>
                  <a:pt x="12413" y="1641514"/>
                  <a:pt x="16644" y="1544587"/>
                  <a:pt x="26754" y="1448181"/>
                </a:cubicBezTo>
                <a:cubicBezTo>
                  <a:pt x="31949" y="1389038"/>
                  <a:pt x="26754" y="1329006"/>
                  <a:pt x="43478" y="1270498"/>
                </a:cubicBezTo>
                <a:cubicBezTo>
                  <a:pt x="50864" y="1241421"/>
                  <a:pt x="55109" y="1211634"/>
                  <a:pt x="56147" y="1181656"/>
                </a:cubicBezTo>
                <a:cubicBezTo>
                  <a:pt x="59948" y="1109060"/>
                  <a:pt x="38537" y="1040779"/>
                  <a:pt x="18139" y="972244"/>
                </a:cubicBezTo>
                <a:cubicBezTo>
                  <a:pt x="7370" y="935945"/>
                  <a:pt x="-5426" y="898886"/>
                  <a:pt x="2429" y="860811"/>
                </a:cubicBezTo>
                <a:cubicBezTo>
                  <a:pt x="16707" y="802251"/>
                  <a:pt x="24854" y="742359"/>
                  <a:pt x="26754" y="682112"/>
                </a:cubicBezTo>
                <a:cubicBezTo>
                  <a:pt x="26754" y="639468"/>
                  <a:pt x="16365" y="597712"/>
                  <a:pt x="20039" y="555195"/>
                </a:cubicBezTo>
                <a:cubicBezTo>
                  <a:pt x="28211" y="472712"/>
                  <a:pt x="30238" y="389734"/>
                  <a:pt x="26121" y="306946"/>
                </a:cubicBezTo>
                <a:cubicBezTo>
                  <a:pt x="26095" y="273846"/>
                  <a:pt x="29846" y="240848"/>
                  <a:pt x="37270" y="208585"/>
                </a:cubicBezTo>
                <a:cubicBezTo>
                  <a:pt x="46506" y="151651"/>
                  <a:pt x="48419" y="93777"/>
                  <a:pt x="42971" y="36360"/>
                </a:cubicBezTo>
                <a:lnTo>
                  <a:pt x="38853" y="8429"/>
                </a:lnTo>
                <a:lnTo>
                  <a:pt x="56649" y="7824"/>
                </a:lnTo>
                <a:cubicBezTo>
                  <a:pt x="210497" y="-156"/>
                  <a:pt x="364754" y="3162"/>
                  <a:pt x="518087" y="17748"/>
                </a:cubicBezTo>
                <a:cubicBezTo>
                  <a:pt x="626567" y="25440"/>
                  <a:pt x="735534" y="24213"/>
                  <a:pt x="843809" y="14092"/>
                </a:cubicBezTo>
                <a:cubicBezTo>
                  <a:pt x="1042499" y="-1711"/>
                  <a:pt x="1240782" y="10958"/>
                  <a:pt x="1439065" y="21666"/>
                </a:cubicBezTo>
                <a:cubicBezTo>
                  <a:pt x="1631105" y="32113"/>
                  <a:pt x="1823010" y="24408"/>
                  <a:pt x="2015050" y="17487"/>
                </a:cubicBezTo>
                <a:cubicBezTo>
                  <a:pt x="2157045" y="12394"/>
                  <a:pt x="2299420" y="249"/>
                  <a:pt x="2441891" y="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14068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28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FAD9E8F-65BB-6D5C-07D3-C943F08B5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2970" y="501651"/>
            <a:ext cx="3614334" cy="1716255"/>
          </a:xfrm>
        </p:spPr>
        <p:txBody>
          <a:bodyPr anchor="b">
            <a:normAutofit/>
          </a:bodyPr>
          <a:lstStyle/>
          <a:p>
            <a:r>
              <a:rPr lang="hu-HU" sz="5600">
                <a:cs typeface="Calibri Light"/>
              </a:rPr>
              <a:t>A standard modell</a:t>
            </a:r>
            <a:endParaRPr lang="hu-HU" sz="5600"/>
          </a:p>
        </p:txBody>
      </p:sp>
      <p:sp>
        <p:nvSpPr>
          <p:cNvPr id="45" name="Rectangle 30">
            <a:extLst>
              <a:ext uri="{FF2B5EF4-FFF2-40B4-BE49-F238E27FC236}">
                <a16:creationId xmlns:a16="http://schemas.microsoft.com/office/drawing/2014/main" id="{B5ABDEAA-B248-4182-B67C-A925338E7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406" y="466613"/>
            <a:ext cx="3003459" cy="2675212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Kép 5" descr="A képen szöveg, lámpa, kivetítő látható&#10;&#10;Automatikusan generált leírás">
            <a:extLst>
              <a:ext uri="{FF2B5EF4-FFF2-40B4-BE49-F238E27FC236}">
                <a16:creationId xmlns:a16="http://schemas.microsoft.com/office/drawing/2014/main" id="{79A6071A-63B4-327E-3073-72EE5DF63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17" y="722645"/>
            <a:ext cx="2384251" cy="2215666"/>
          </a:xfrm>
          <a:prstGeom prst="rect">
            <a:avLst/>
          </a:prstGeom>
        </p:spPr>
      </p:pic>
      <p:sp>
        <p:nvSpPr>
          <p:cNvPr id="46" name="Rectangle 32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014" y="3610394"/>
            <a:ext cx="2999031" cy="2674644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34">
            <a:extLst>
              <a:ext uri="{FF2B5EF4-FFF2-40B4-BE49-F238E27FC236}">
                <a16:creationId xmlns:a16="http://schemas.microsoft.com/office/drawing/2014/main" id="{D1222F65-9AFD-442B-8F0E-AAA61F9E9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6482" y="2065135"/>
            <a:ext cx="3003459" cy="2675212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Kép 6" descr="A képen diagram látható&#10;&#10;Automatikusan generált leírás">
            <a:extLst>
              <a:ext uri="{FF2B5EF4-FFF2-40B4-BE49-F238E27FC236}">
                <a16:creationId xmlns:a16="http://schemas.microsoft.com/office/drawing/2014/main" id="{D39110B9-6432-3662-200F-0AD35BD2A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5938" y="2545448"/>
            <a:ext cx="2609562" cy="1767104"/>
          </a:xfrm>
          <a:prstGeom prst="rect">
            <a:avLst/>
          </a:pr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8C23238E-3253-692C-2EB7-4ABC12FA7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2970" y="2645922"/>
            <a:ext cx="3614334" cy="37104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sz="2000" dirty="0">
                <a:cs typeface="Calibri"/>
              </a:rPr>
              <a:t>Az elektromágneses, a gyenge és az erős kölcsönhatásokat írja le.</a:t>
            </a:r>
            <a:endParaRPr lang="hu-HU" sz="2000">
              <a:cs typeface="Calibri"/>
            </a:endParaRPr>
          </a:p>
          <a:p>
            <a:r>
              <a:rPr lang="hu-HU" sz="2000" dirty="0">
                <a:cs typeface="Calibri"/>
              </a:rPr>
              <a:t>A gravitációs kölcsönhatás NEM része a modellnek.</a:t>
            </a:r>
            <a:endParaRPr lang="hu-HU" sz="2000">
              <a:cs typeface="Calibri"/>
            </a:endParaRPr>
          </a:p>
        </p:txBody>
      </p:sp>
      <p:pic>
        <p:nvPicPr>
          <p:cNvPr id="7" name="Kép 7" descr="A képen gyümölcs látható&#10;&#10;Automatikusan generált leírás">
            <a:extLst>
              <a:ext uri="{FF2B5EF4-FFF2-40B4-BE49-F238E27FC236}">
                <a16:creationId xmlns:a16="http://schemas.microsoft.com/office/drawing/2014/main" id="{3CAEF8BF-2DC7-797E-5D63-B34B52D17D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991" y="3866262"/>
            <a:ext cx="2169712" cy="2215391"/>
          </a:xfrm>
          <a:prstGeom prst="rect">
            <a:avLst/>
          </a:prstGeom>
        </p:spPr>
      </p:pic>
      <p:cxnSp>
        <p:nvCxnSpPr>
          <p:cNvPr id="48" name="Straight Connector 36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446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D522018-1A29-2D03-5FBF-0B843B96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hu-HU" sz="5400">
                <a:cs typeface="Calibri Light"/>
              </a:rPr>
              <a:t>Elemi részecskék</a:t>
            </a:r>
            <a:endParaRPr lang="hu-HU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E821AAD-970C-1B74-632D-FAD272AC1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sz="2200" dirty="0">
                <a:cs typeface="Calibri"/>
              </a:rPr>
              <a:t>Elemi részecske: Olyan részecske, amely nem más részecskék együtteséből épül fel.</a:t>
            </a:r>
          </a:p>
          <a:p>
            <a:r>
              <a:rPr lang="hu-HU" sz="2200">
                <a:cs typeface="Calibri"/>
              </a:rPr>
              <a:t>Ezek a fermionok és bozonok</a:t>
            </a:r>
          </a:p>
        </p:txBody>
      </p:sp>
      <p:pic>
        <p:nvPicPr>
          <p:cNvPr id="4" name="Kép 4" descr="A képen diagram látható&#10;&#10;Automatikusan generált leírás">
            <a:extLst>
              <a:ext uri="{FF2B5EF4-FFF2-40B4-BE49-F238E27FC236}">
                <a16:creationId xmlns:a16="http://schemas.microsoft.com/office/drawing/2014/main" id="{C519B21E-87CC-5103-1B07-2E7752D43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686" y="640080"/>
            <a:ext cx="6392940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933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00FB10ED-F3C2-F21B-F6F2-CE23A01BDA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675470"/>
            <a:ext cx="10905066" cy="550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100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Szélesvásznú</PresentationFormat>
  <Paragraphs>0</Paragraphs>
  <Slides>9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0" baseType="lpstr">
      <vt:lpstr>Office-téma</vt:lpstr>
      <vt:lpstr>Részecskefizika</vt:lpstr>
      <vt:lpstr>Alapvető kölcsönhatások</vt:lpstr>
      <vt:lpstr>Erős kölcsönhatás</vt:lpstr>
      <vt:lpstr>Gyenge kölcsönhatás</vt:lpstr>
      <vt:lpstr>Elektromágneses erő</vt:lpstr>
      <vt:lpstr>Gravitációs erő</vt:lpstr>
      <vt:lpstr>A standard modell</vt:lpstr>
      <vt:lpstr>Elemi részecskék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Elem</dc:title>
  <dc:creator/>
  <cp:lastModifiedBy/>
  <cp:revision>205</cp:revision>
  <dcterms:created xsi:type="dcterms:W3CDTF">2012-08-15T22:11:07Z</dcterms:created>
  <dcterms:modified xsi:type="dcterms:W3CDTF">2023-06-06T03:25:21Z</dcterms:modified>
</cp:coreProperties>
</file>

<file path=docProps/thumbnail.jpeg>
</file>